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imo Bold" charset="1" panose="020B0704020202020204"/>
      <p:regular r:id="rId21"/>
    </p:embeddedFont>
    <p:embeddedFont>
      <p:font typeface="Lato" charset="1" panose="020F0502020204030203"/>
      <p:regular r:id="rId22"/>
    </p:embeddedFont>
    <p:embeddedFont>
      <p:font typeface="Arimo" charset="1" panose="020B0604020202020204"/>
      <p:regular r:id="rId24"/>
    </p:embeddedFont>
    <p:embeddedFont>
      <p:font typeface="Lato Bold" charset="1" panose="020F0502020204030203"/>
      <p:regular r:id="rId33"/>
    </p:embeddedFont>
    <p:embeddedFont>
      <p:font typeface="Arial" charset="1" panose="020B0502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fonts/font33.fntdata" Type="http://schemas.openxmlformats.org/officeDocument/2006/relationships/font"/><Relationship Id="rId34" Target="notesSlides/notesSlide11.xml" Type="http://schemas.openxmlformats.org/officeDocument/2006/relationships/notesSlide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jpeg" Type="http://schemas.openxmlformats.org/officeDocument/2006/relationships/image"/><Relationship Id="rId5" Target="../media/VAGq5wtzVXA.mp4" Type="http://schemas.openxmlformats.org/officeDocument/2006/relationships/video"/><Relationship Id="rId6" Target="../media/VAGq5wtzVXA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08066">
            <a:off x="-2226672" y="7954075"/>
            <a:ext cx="6168143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10455334">
            <a:off x="-2691680" y="9207625"/>
            <a:ext cx="672286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296915">
            <a:off x="-1523010" y="9508675"/>
            <a:ext cx="1599992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9190315">
            <a:off x="5454458" y="10519325"/>
            <a:ext cx="8037184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904845">
            <a:off x="15754942" y="6600275"/>
            <a:ext cx="5360516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4231306">
            <a:off x="16059243" y="7402375"/>
            <a:ext cx="2271714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1176570">
            <a:off x="16429072" y="6278875"/>
            <a:ext cx="4461457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8556" y="4481746"/>
            <a:ext cx="17674890" cy="5436208"/>
          </a:xfrm>
          <a:custGeom>
            <a:avLst/>
            <a:gdLst/>
            <a:ahLst/>
            <a:cxnLst/>
            <a:rect r="r" b="b" t="t" l="l"/>
            <a:pathLst>
              <a:path h="5436208" w="17674890">
                <a:moveTo>
                  <a:pt x="0" y="0"/>
                </a:moveTo>
                <a:lnTo>
                  <a:pt x="17674890" y="0"/>
                </a:lnTo>
                <a:lnTo>
                  <a:pt x="17674890" y="5436208"/>
                </a:lnTo>
                <a:lnTo>
                  <a:pt x="0" y="5436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15400" y="2122450"/>
            <a:ext cx="9629700" cy="3501000"/>
            <a:chOff x="0" y="0"/>
            <a:chExt cx="12839600" cy="4668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39600" cy="4668000"/>
            </a:xfrm>
            <a:custGeom>
              <a:avLst/>
              <a:gdLst/>
              <a:ahLst/>
              <a:cxnLst/>
              <a:rect r="r" b="b" t="t" l="l"/>
              <a:pathLst>
                <a:path h="4668000" w="12839600">
                  <a:moveTo>
                    <a:pt x="0" y="0"/>
                  </a:moveTo>
                  <a:lnTo>
                    <a:pt x="12839600" y="0"/>
                  </a:lnTo>
                  <a:lnTo>
                    <a:pt x="12839600" y="4668000"/>
                  </a:lnTo>
                  <a:lnTo>
                    <a:pt x="0" y="466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2839600" cy="469657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0C343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Resume Screening and Analytics System (IRSAS)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15400" y="5994400"/>
            <a:ext cx="9296132" cy="731400"/>
            <a:chOff x="0" y="0"/>
            <a:chExt cx="12394843" cy="975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94819" cy="975233"/>
            </a:xfrm>
            <a:custGeom>
              <a:avLst/>
              <a:gdLst/>
              <a:ahLst/>
              <a:cxnLst/>
              <a:rect r="r" b="b" t="t" l="l"/>
              <a:pathLst>
                <a:path h="975233" w="12394819">
                  <a:moveTo>
                    <a:pt x="0" y="0"/>
                  </a:moveTo>
                  <a:lnTo>
                    <a:pt x="12394819" y="0"/>
                  </a:lnTo>
                  <a:lnTo>
                    <a:pt x="12394819" y="975233"/>
                  </a:lnTo>
                  <a:lnTo>
                    <a:pt x="0" y="975233"/>
                  </a:lnTo>
                  <a:close/>
                </a:path>
              </a:pathLst>
            </a:custGeom>
            <a:solidFill>
              <a:srgbClr val="45818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394843" cy="1022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11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Prepared by : Maveron Aguares, Prateek Mishra, Haneen Raffique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938851" y="2354875"/>
            <a:ext cx="8062498" cy="1905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26456" y="1512546"/>
            <a:ext cx="5591186" cy="7221716"/>
          </a:xfrm>
          <a:custGeom>
            <a:avLst/>
            <a:gdLst/>
            <a:ahLst/>
            <a:cxnLst/>
            <a:rect r="r" b="b" t="t" l="l"/>
            <a:pathLst>
              <a:path h="7221716" w="5591186">
                <a:moveTo>
                  <a:pt x="0" y="0"/>
                </a:moveTo>
                <a:lnTo>
                  <a:pt x="5591186" y="0"/>
                </a:lnTo>
                <a:lnTo>
                  <a:pt x="5591186" y="7221716"/>
                </a:lnTo>
                <a:lnTo>
                  <a:pt x="0" y="72217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576" y="294154"/>
            <a:ext cx="908093" cy="2202771"/>
          </a:xfrm>
          <a:custGeom>
            <a:avLst/>
            <a:gdLst/>
            <a:ahLst/>
            <a:cxnLst/>
            <a:rect r="r" b="b" t="t" l="l"/>
            <a:pathLst>
              <a:path h="2202771" w="908093">
                <a:moveTo>
                  <a:pt x="0" y="0"/>
                </a:moveTo>
                <a:lnTo>
                  <a:pt x="908093" y="0"/>
                </a:lnTo>
                <a:lnTo>
                  <a:pt x="908093" y="2202771"/>
                </a:lnTo>
                <a:lnTo>
                  <a:pt x="0" y="220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852648">
            <a:off x="-298499" y="5475275"/>
            <a:ext cx="20020699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852648">
            <a:off x="85251" y="5698375"/>
            <a:ext cx="20020699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Current Progress &amp; Implementation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1825" y="2699025"/>
            <a:ext cx="7453550" cy="2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1560" indent="-525780" lvl="1">
              <a:lnSpc>
                <a:spcPts val="5760"/>
              </a:lnSpc>
              <a:buAutoNum type="arabicPeriod" startAt="1"/>
            </a:pPr>
            <a:r>
              <a:rPr lang="en-US" b="true" sz="3200">
                <a:solidFill>
                  <a:srgbClr val="34616B"/>
                </a:solidFill>
                <a:latin typeface="Lato Bold"/>
                <a:ea typeface="Lato Bold"/>
                <a:cs typeface="Lato Bold"/>
                <a:sym typeface="Lato Bold"/>
              </a:rPr>
              <a:t>✅ Completed</a:t>
            </a:r>
          </a:p>
          <a:p>
            <a:pPr algn="l" marL="1051560" indent="-525780" lvl="1">
              <a:lnSpc>
                <a:spcPts val="5760"/>
              </a:lnSpc>
              <a:buAutoNum type="arabicPeriod" startAt="1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System design &amp; architecture</a:t>
            </a:r>
          </a:p>
          <a:p>
            <a:pPr algn="l" marL="1051560" indent="-525780" lvl="1">
              <a:lnSpc>
                <a:spcPts val="5760"/>
              </a:lnSpc>
              <a:buAutoNum type="arabicPeriod" startAt="1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Environment setup</a:t>
            </a:r>
          </a:p>
          <a:p>
            <a:pPr algn="l" marL="1051560" indent="-525780" lvl="1">
              <a:lnSpc>
                <a:spcPts val="5760"/>
              </a:lnSpc>
              <a:buAutoNum type="arabicPeriod" startAt="1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Random Forest implementation</a:t>
            </a:r>
          </a:p>
          <a:p>
            <a:pPr algn="l" marL="1051560" indent="-525780" lvl="1">
              <a:lnSpc>
                <a:spcPts val="5760"/>
              </a:lnSpc>
              <a:buAutoNum type="arabicPeriod" startAt="1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Data preprocessing pipeline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35440" y="2653320"/>
            <a:ext cx="9151620" cy="480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200">
                <a:solidFill>
                  <a:srgbClr val="34616B"/>
                </a:solidFill>
                <a:latin typeface="Lato"/>
                <a:ea typeface="Lato"/>
                <a:cs typeface="Lato"/>
                <a:sym typeface="Lato"/>
              </a:rPr>
              <a:t>🔄 In Progress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Logistic Regression classifier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Ensemble method integration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Qualitative assessment layer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Explainability module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53176" y="8992631"/>
            <a:ext cx="845893" cy="737689"/>
          </a:xfrm>
          <a:custGeom>
            <a:avLst/>
            <a:gdLst/>
            <a:ahLst/>
            <a:cxnLst/>
            <a:rect r="r" b="b" t="t" l="l"/>
            <a:pathLst>
              <a:path h="737689" w="845893">
                <a:moveTo>
                  <a:pt x="0" y="0"/>
                </a:moveTo>
                <a:lnTo>
                  <a:pt x="845893" y="0"/>
                </a:lnTo>
                <a:lnTo>
                  <a:pt x="845893" y="737689"/>
                </a:lnTo>
                <a:lnTo>
                  <a:pt x="0" y="7376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895360">
            <a:off x="-1441478" y="4291741"/>
            <a:ext cx="2101665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678352">
            <a:off x="-4180686" y="3858841"/>
            <a:ext cx="9539672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958236" y="2299900"/>
          <a:ext cx="8356600" cy="2565400"/>
        </p:xfrm>
        <a:graphic>
          <a:graphicData uri="http://schemas.openxmlformats.org/drawingml/2006/table">
            <a:tbl>
              <a:tblPr/>
              <a:tblGrid>
                <a:gridCol w="8356600"/>
              </a:tblGrid>
              <a:tr h="6603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E3B4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Complete system integration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3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E3B4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Web interface development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3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E3B4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Testing &amp; optimization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3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0E3B4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Deployment &amp; validation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C343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4244338" y="5836994"/>
            <a:ext cx="9799320" cy="420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🎯</a:t>
            </a:r>
          </a:p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666666"/>
                </a:solidFill>
                <a:latin typeface="Arimo Bold"/>
                <a:ea typeface="Arimo Bold"/>
                <a:cs typeface="Arimo Bold"/>
                <a:sym typeface="Arimo Bold"/>
              </a:rPr>
              <a:t>Vision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Transform hiring from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666666"/>
                </a:solidFill>
                <a:latin typeface="Arimo"/>
                <a:ea typeface="Arimo"/>
                <a:cs typeface="Arimo"/>
                <a:sym typeface="Arimo"/>
              </a:rPr>
              <a:t>subjective guesswork to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4CAF50"/>
                </a:solidFill>
                <a:latin typeface="Arimo"/>
                <a:ea typeface="Arimo"/>
                <a:cs typeface="Arimo"/>
                <a:sym typeface="Arimo"/>
              </a:rPr>
              <a:t>intelligent, fair, and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F4E79"/>
                </a:solidFill>
                <a:latin typeface="Arimo"/>
                <a:ea typeface="Arimo"/>
                <a:cs typeface="Arimo"/>
                <a:sym typeface="Arimo"/>
              </a:rPr>
              <a:t>explainable decisions</a:t>
            </a:r>
          </a:p>
          <a:p>
            <a:pPr algn="l">
              <a:lnSpc>
                <a:spcPts val="38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53176" y="8992631"/>
            <a:ext cx="845893" cy="737689"/>
          </a:xfrm>
          <a:custGeom>
            <a:avLst/>
            <a:gdLst/>
            <a:ahLst/>
            <a:cxnLst/>
            <a:rect r="r" b="b" t="t" l="l"/>
            <a:pathLst>
              <a:path h="737689" w="845893">
                <a:moveTo>
                  <a:pt x="0" y="0"/>
                </a:moveTo>
                <a:lnTo>
                  <a:pt x="845893" y="0"/>
                </a:lnTo>
                <a:lnTo>
                  <a:pt x="845893" y="737689"/>
                </a:lnTo>
                <a:lnTo>
                  <a:pt x="0" y="737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895360">
            <a:off x="-1441478" y="4291741"/>
            <a:ext cx="2101665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678352">
            <a:off x="-4180686" y="3858841"/>
            <a:ext cx="9539672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63981" y="2305778"/>
            <a:ext cx="12360039" cy="69525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User Tutorial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27200" y="455000"/>
            <a:ext cx="1765198" cy="807110"/>
          </a:xfrm>
          <a:custGeom>
            <a:avLst/>
            <a:gdLst/>
            <a:ahLst/>
            <a:cxnLst/>
            <a:rect r="r" b="b" t="t" l="l"/>
            <a:pathLst>
              <a:path h="807110" w="1765198">
                <a:moveTo>
                  <a:pt x="0" y="0"/>
                </a:moveTo>
                <a:lnTo>
                  <a:pt x="1765198" y="0"/>
                </a:lnTo>
                <a:lnTo>
                  <a:pt x="1765198" y="807110"/>
                </a:lnTo>
                <a:lnTo>
                  <a:pt x="0" y="807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953256">
            <a:off x="-753694" y="4644275"/>
            <a:ext cx="18977387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953256">
            <a:off x="-448894" y="4949075"/>
            <a:ext cx="18977387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531425" y="962425"/>
            <a:ext cx="15225150" cy="98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b="true" sz="4000">
                <a:solidFill>
                  <a:srgbClr val="D9EAD3"/>
                </a:solidFill>
                <a:latin typeface="Arimo Bold"/>
                <a:ea typeface="Arimo Bold"/>
                <a:cs typeface="Arimo Bold"/>
                <a:sym typeface="Arimo Bold"/>
              </a:rPr>
              <a:t>The Problem We’re Addressing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1116" y="2784224"/>
            <a:ext cx="16724894" cy="592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680" indent="-434340" lvl="1">
              <a:lnSpc>
                <a:spcPts val="6480"/>
              </a:lnSpc>
              <a:buFont typeface="Arial"/>
              <a:buChar char="•"/>
            </a:pPr>
            <a:r>
              <a:rPr lang="en-US" sz="3600">
                <a:solidFill>
                  <a:srgbClr val="134F5C"/>
                </a:solidFill>
                <a:latin typeface="Arimo"/>
                <a:ea typeface="Arimo"/>
                <a:cs typeface="Arimo"/>
                <a:sym typeface="Arimo"/>
              </a:rPr>
              <a:t>Manual or keyword-based resume screening is slow, subjective, inconsistent, and prone to bias</a:t>
            </a:r>
          </a:p>
          <a:p>
            <a:pPr algn="l" marL="868680" indent="-434340" lvl="1">
              <a:lnSpc>
                <a:spcPts val="6480"/>
              </a:lnSpc>
              <a:buFont typeface="Arial"/>
              <a:buChar char="•"/>
            </a:pPr>
            <a:r>
              <a:rPr lang="en-US" sz="3600">
                <a:solidFill>
                  <a:srgbClr val="134F5C"/>
                </a:solidFill>
                <a:latin typeface="Arimo"/>
                <a:ea typeface="Arimo"/>
                <a:cs typeface="Arimo"/>
                <a:sym typeface="Arimo"/>
              </a:rPr>
              <a:t> Organizations often deal with hundreds of resumes per role, with pressure to remain fair and compliant</a:t>
            </a:r>
          </a:p>
          <a:p>
            <a:pPr algn="l" marL="868680" indent="-434340" lvl="1">
              <a:lnSpc>
                <a:spcPts val="6480"/>
              </a:lnSpc>
              <a:buFont typeface="Arial"/>
              <a:buChar char="•"/>
            </a:pPr>
            <a:r>
              <a:rPr lang="en-US" sz="3600">
                <a:solidFill>
                  <a:srgbClr val="134F5C"/>
                </a:solidFill>
                <a:latin typeface="Arimo"/>
                <a:ea typeface="Arimo"/>
                <a:cs typeface="Arimo"/>
                <a:sym typeface="Arimo"/>
              </a:rPr>
              <a:t>HR requires semantic understanding + transparent reasoning to rid bias and speed up decision making</a:t>
            </a:r>
          </a:p>
          <a:p>
            <a:pPr algn="l" marL="868680" indent="-434340" lvl="1">
              <a:lnSpc>
                <a:spcPts val="432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627387">
            <a:off x="13689906" y="3729275"/>
            <a:ext cx="8242688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9633491">
            <a:off x="1148362" y="9497175"/>
            <a:ext cx="5906276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10408066">
            <a:off x="14596978" y="8137675"/>
            <a:ext cx="6168143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10455334">
            <a:off x="14131970" y="9391225"/>
            <a:ext cx="672286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0274518">
            <a:off x="-729097" y="9044825"/>
            <a:ext cx="1179219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rot="1176570">
            <a:off x="-624128" y="724525"/>
            <a:ext cx="4461457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rot="1101336">
            <a:off x="-755634" y="331625"/>
            <a:ext cx="3973469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58486" y="3543782"/>
            <a:ext cx="800898" cy="5866290"/>
          </a:xfrm>
          <a:custGeom>
            <a:avLst/>
            <a:gdLst/>
            <a:ahLst/>
            <a:cxnLst/>
            <a:rect r="r" b="b" t="t" l="l"/>
            <a:pathLst>
              <a:path h="5866290" w="800898">
                <a:moveTo>
                  <a:pt x="0" y="0"/>
                </a:moveTo>
                <a:lnTo>
                  <a:pt x="800898" y="0"/>
                </a:lnTo>
                <a:lnTo>
                  <a:pt x="800898" y="5866290"/>
                </a:lnTo>
                <a:lnTo>
                  <a:pt x="0" y="5866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4187" y="2549750"/>
            <a:ext cx="6454350" cy="181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It combines machine learning and natural language processing to evaluate resumes against job descriptions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86277" y="2765060"/>
            <a:ext cx="6454350" cy="181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IRSAS is an AI-driven resume screening system priortizing fair and explainable hiring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6277" y="5400846"/>
            <a:ext cx="6454350" cy="181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Unlike traditional ATS, it focuses on candidate quality and not solely keyword matching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7373" y="5400846"/>
            <a:ext cx="6727978" cy="181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>
                <a:solidFill>
                  <a:srgbClr val="0C343D"/>
                </a:solidFill>
                <a:latin typeface="Lato"/>
                <a:ea typeface="Lato"/>
                <a:cs typeface="Lato"/>
                <a:sym typeface="Lato"/>
              </a:rPr>
              <a:t>Explainability is a core principle where every hiring recommendation is accompanied by interpretable justifications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280235">
            <a:off x="-4061365" y="7176451"/>
            <a:ext cx="946493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513294">
            <a:off x="-3467745" y="7990901"/>
            <a:ext cx="8411691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9992" y="246384"/>
            <a:ext cx="17797980" cy="7809484"/>
          </a:xfrm>
          <a:custGeom>
            <a:avLst/>
            <a:gdLst/>
            <a:ahLst/>
            <a:cxnLst/>
            <a:rect r="r" b="b" t="t" l="l"/>
            <a:pathLst>
              <a:path h="7809484" w="17797980">
                <a:moveTo>
                  <a:pt x="0" y="0"/>
                </a:moveTo>
                <a:lnTo>
                  <a:pt x="17797980" y="0"/>
                </a:lnTo>
                <a:lnTo>
                  <a:pt x="17797980" y="7809484"/>
                </a:lnTo>
                <a:lnTo>
                  <a:pt x="0" y="7809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System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2124" y="2321343"/>
            <a:ext cx="7050436" cy="6675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true">
                <a:solidFill>
                  <a:srgbClr val="34616B"/>
                </a:solidFill>
                <a:latin typeface="Arimo Bold"/>
                <a:ea typeface="Arimo Bold"/>
                <a:cs typeface="Arimo Bold"/>
                <a:sym typeface="Arimo Bold"/>
              </a:rPr>
              <a:t>5-Layer Modular Design:</a:t>
            </a:r>
          </a:p>
          <a:p>
            <a:pPr algn="l" marL="675640" indent="-337820" lvl="1">
              <a:lnSpc>
                <a:spcPts val="5039"/>
              </a:lnSpc>
              <a:buAutoNum type="arabicPeriod" startAt="1"/>
            </a:pPr>
            <a:r>
              <a:rPr lang="en-US" sz="2799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Data Ingestion: Resume upload &amp; processing</a:t>
            </a:r>
          </a:p>
          <a:p>
            <a:pPr algn="l" marL="675640" indent="-337820" lvl="1">
              <a:lnSpc>
                <a:spcPts val="5039"/>
              </a:lnSpc>
              <a:buAutoNum type="arabicPeriod" startAt="1"/>
            </a:pPr>
            <a:r>
              <a:rPr lang="en-US" sz="2799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AI Engine: Experimental dual-architecture</a:t>
            </a:r>
          </a:p>
          <a:p>
            <a:pPr algn="l" marL="675640" indent="-337820" lvl="1">
              <a:lnSpc>
                <a:spcPts val="5039"/>
              </a:lnSpc>
              <a:buAutoNum type="arabicPeriod" startAt="1"/>
            </a:pPr>
            <a:r>
              <a:rPr lang="en-US" sz="2799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Analytics: Scoring &amp; explainability</a:t>
            </a:r>
          </a:p>
          <a:p>
            <a:pPr algn="l" marL="675640" indent="-337820" lvl="1">
              <a:lnSpc>
                <a:spcPts val="5039"/>
              </a:lnSpc>
              <a:buAutoNum type="arabicPeriod" startAt="1"/>
            </a:pPr>
            <a:r>
              <a:rPr lang="en-US" sz="2799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User Interface: Web dashboard &amp; APIs</a:t>
            </a:r>
          </a:p>
          <a:p>
            <a:pPr algn="l" marL="675640" indent="-337820" lvl="1">
              <a:lnSpc>
                <a:spcPts val="5039"/>
              </a:lnSpc>
              <a:buAutoNum type="arabicPeriod" startAt="1"/>
            </a:pPr>
            <a:r>
              <a:rPr lang="en-US" sz="2799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Data Storage: Secure database &amp; logs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391438" y="2456598"/>
            <a:ext cx="4820322" cy="6211166"/>
            <a:chOff x="0" y="0"/>
            <a:chExt cx="6427096" cy="82815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27089" cy="8281543"/>
            </a:xfrm>
            <a:custGeom>
              <a:avLst/>
              <a:gdLst/>
              <a:ahLst/>
              <a:cxnLst/>
              <a:rect r="r" b="b" t="t" l="l"/>
              <a:pathLst>
                <a:path h="8281543" w="6427089">
                  <a:moveTo>
                    <a:pt x="0" y="0"/>
                  </a:moveTo>
                  <a:lnTo>
                    <a:pt x="6427089" y="0"/>
                  </a:lnTo>
                  <a:lnTo>
                    <a:pt x="6427089" y="8281543"/>
                  </a:lnTo>
                  <a:lnTo>
                    <a:pt x="0" y="8281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94028" y="85146"/>
            <a:ext cx="9935784" cy="855128"/>
          </a:xfrm>
          <a:custGeom>
            <a:avLst/>
            <a:gdLst/>
            <a:ahLst/>
            <a:cxnLst/>
            <a:rect r="r" b="b" t="t" l="l"/>
            <a:pathLst>
              <a:path h="855128" w="9935784">
                <a:moveTo>
                  <a:pt x="0" y="0"/>
                </a:moveTo>
                <a:lnTo>
                  <a:pt x="9935784" y="0"/>
                </a:lnTo>
                <a:lnTo>
                  <a:pt x="9935784" y="855128"/>
                </a:lnTo>
                <a:lnTo>
                  <a:pt x="0" y="855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411024">
            <a:off x="9904206" y="1079253"/>
            <a:ext cx="947957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513294">
            <a:off x="11241799" y="887453"/>
            <a:ext cx="8411691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93638">
            <a:off x="-1004573" y="9486075"/>
            <a:ext cx="17106646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6" id="6"/>
          <p:cNvSpPr/>
          <p:nvPr/>
        </p:nvSpPr>
        <p:spPr>
          <a:xfrm rot="192812">
            <a:off x="-828223" y="9465825"/>
            <a:ext cx="13320246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13305000" y="3939518"/>
            <a:ext cx="1432800" cy="1432800"/>
            <a:chOff x="0" y="0"/>
            <a:chExt cx="1910400" cy="191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0461" cy="1910461"/>
            </a:xfrm>
            <a:custGeom>
              <a:avLst/>
              <a:gdLst/>
              <a:ahLst/>
              <a:cxnLst/>
              <a:rect r="r" b="b" t="t" l="l"/>
              <a:pathLst>
                <a:path h="1910461" w="1910461">
                  <a:moveTo>
                    <a:pt x="0" y="0"/>
                  </a:moveTo>
                  <a:lnTo>
                    <a:pt x="1910461" y="0"/>
                  </a:lnTo>
                  <a:lnTo>
                    <a:pt x="1910461" y="1910461"/>
                  </a:lnTo>
                  <a:lnTo>
                    <a:pt x="0" y="1910461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97750" y="3939518"/>
            <a:ext cx="1432800" cy="1432800"/>
            <a:chOff x="0" y="0"/>
            <a:chExt cx="1910400" cy="191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10461" cy="1910461"/>
            </a:xfrm>
            <a:custGeom>
              <a:avLst/>
              <a:gdLst/>
              <a:ahLst/>
              <a:cxnLst/>
              <a:rect r="r" b="b" t="t" l="l"/>
              <a:pathLst>
                <a:path h="1910461" w="1910461">
                  <a:moveTo>
                    <a:pt x="0" y="0"/>
                  </a:moveTo>
                  <a:lnTo>
                    <a:pt x="1910461" y="0"/>
                  </a:lnTo>
                  <a:lnTo>
                    <a:pt x="1910461" y="1910461"/>
                  </a:lnTo>
                  <a:lnTo>
                    <a:pt x="0" y="1910461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31425" y="17338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Each layer is designed for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310500" y="5681850"/>
            <a:ext cx="4350600" cy="788400"/>
            <a:chOff x="0" y="0"/>
            <a:chExt cx="5800800" cy="105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00800" cy="1051200"/>
            </a:xfrm>
            <a:custGeom>
              <a:avLst/>
              <a:gdLst/>
              <a:ahLst/>
              <a:cxnLst/>
              <a:rect r="r" b="b" t="t" l="l"/>
              <a:pathLst>
                <a:path h="1051200" w="5800800">
                  <a:moveTo>
                    <a:pt x="0" y="0"/>
                  </a:moveTo>
                  <a:lnTo>
                    <a:pt x="5800800" y="0"/>
                  </a:lnTo>
                  <a:lnTo>
                    <a:pt x="5800800" y="1051200"/>
                  </a:lnTo>
                  <a:lnTo>
                    <a:pt x="0" y="105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5800800" cy="1136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5520"/>
                </a:lnSpc>
              </a:pPr>
              <a:r>
                <a:rPr lang="en-US" b="true" sz="4000">
                  <a:solidFill>
                    <a:srgbClr val="0C343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Scalability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03944" y="5681850"/>
            <a:ext cx="4350600" cy="788400"/>
            <a:chOff x="0" y="0"/>
            <a:chExt cx="5800800" cy="105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00800" cy="1051200"/>
            </a:xfrm>
            <a:custGeom>
              <a:avLst/>
              <a:gdLst/>
              <a:ahLst/>
              <a:cxnLst/>
              <a:rect r="r" b="b" t="t" l="l"/>
              <a:pathLst>
                <a:path h="1051200" w="5800800">
                  <a:moveTo>
                    <a:pt x="0" y="0"/>
                  </a:moveTo>
                  <a:lnTo>
                    <a:pt x="5800800" y="0"/>
                  </a:lnTo>
                  <a:lnTo>
                    <a:pt x="5800800" y="1051200"/>
                  </a:lnTo>
                  <a:lnTo>
                    <a:pt x="0" y="105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800800" cy="1136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5520"/>
                </a:lnSpc>
              </a:pPr>
              <a:r>
                <a:rPr lang="en-US" b="true" sz="4000">
                  <a:solidFill>
                    <a:srgbClr val="0C343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Performance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97400" y="5681850"/>
            <a:ext cx="4350600" cy="788400"/>
            <a:chOff x="0" y="0"/>
            <a:chExt cx="5800800" cy="1051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00800" cy="1051200"/>
            </a:xfrm>
            <a:custGeom>
              <a:avLst/>
              <a:gdLst/>
              <a:ahLst/>
              <a:cxnLst/>
              <a:rect r="r" b="b" t="t" l="l"/>
              <a:pathLst>
                <a:path h="1051200" w="5800800">
                  <a:moveTo>
                    <a:pt x="0" y="0"/>
                  </a:moveTo>
                  <a:lnTo>
                    <a:pt x="5800800" y="0"/>
                  </a:lnTo>
                  <a:lnTo>
                    <a:pt x="5800800" y="1051200"/>
                  </a:lnTo>
                  <a:lnTo>
                    <a:pt x="0" y="1051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5800800" cy="11369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5520"/>
                </a:lnSpc>
              </a:pPr>
              <a:r>
                <a:rPr lang="en-US" b="true" sz="4000">
                  <a:solidFill>
                    <a:srgbClr val="0C343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Integration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521050" y="4155500"/>
            <a:ext cx="1000708" cy="1000872"/>
          </a:xfrm>
          <a:custGeom>
            <a:avLst/>
            <a:gdLst/>
            <a:ahLst/>
            <a:cxnLst/>
            <a:rect r="r" b="b" t="t" l="l"/>
            <a:pathLst>
              <a:path h="1000872" w="1000708">
                <a:moveTo>
                  <a:pt x="0" y="0"/>
                </a:moveTo>
                <a:lnTo>
                  <a:pt x="1000708" y="0"/>
                </a:lnTo>
                <a:lnTo>
                  <a:pt x="1000708" y="1000872"/>
                </a:lnTo>
                <a:lnTo>
                  <a:pt x="0" y="1000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13486" y="4155406"/>
            <a:ext cx="1001308" cy="1001090"/>
          </a:xfrm>
          <a:custGeom>
            <a:avLst/>
            <a:gdLst/>
            <a:ahLst/>
            <a:cxnLst/>
            <a:rect r="r" b="b" t="t" l="l"/>
            <a:pathLst>
              <a:path h="1001090" w="1001308">
                <a:moveTo>
                  <a:pt x="0" y="0"/>
                </a:moveTo>
                <a:lnTo>
                  <a:pt x="1001308" y="0"/>
                </a:lnTo>
                <a:lnTo>
                  <a:pt x="1001308" y="1001090"/>
                </a:lnTo>
                <a:lnTo>
                  <a:pt x="0" y="1001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174100" y="3939550"/>
            <a:ext cx="1432800" cy="1432800"/>
            <a:chOff x="0" y="0"/>
            <a:chExt cx="1910400" cy="1910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10461" cy="1910461"/>
            </a:xfrm>
            <a:custGeom>
              <a:avLst/>
              <a:gdLst/>
              <a:ahLst/>
              <a:cxnLst/>
              <a:rect r="r" b="b" t="t" l="l"/>
              <a:pathLst>
                <a:path h="1910461" w="1910461">
                  <a:moveTo>
                    <a:pt x="0" y="0"/>
                  </a:moveTo>
                  <a:lnTo>
                    <a:pt x="1910461" y="0"/>
                  </a:lnTo>
                  <a:lnTo>
                    <a:pt x="1910461" y="1910461"/>
                  </a:lnTo>
                  <a:lnTo>
                    <a:pt x="0" y="1910461"/>
                  </a:lnTo>
                  <a:close/>
                </a:path>
              </a:pathLst>
            </a:custGeom>
            <a:solidFill>
              <a:srgbClr val="45818E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3390062" y="4216020"/>
            <a:ext cx="1000870" cy="879910"/>
          </a:xfrm>
          <a:custGeom>
            <a:avLst/>
            <a:gdLst/>
            <a:ahLst/>
            <a:cxnLst/>
            <a:rect r="r" b="b" t="t" l="l"/>
            <a:pathLst>
              <a:path h="879910" w="1000870">
                <a:moveTo>
                  <a:pt x="0" y="0"/>
                </a:moveTo>
                <a:lnTo>
                  <a:pt x="1000870" y="0"/>
                </a:lnTo>
                <a:lnTo>
                  <a:pt x="1000870" y="879910"/>
                </a:lnTo>
                <a:lnTo>
                  <a:pt x="0" y="8799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411024">
            <a:off x="-3571468" y="3105603"/>
            <a:ext cx="947957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513294">
            <a:off x="-3229325" y="2301953"/>
            <a:ext cx="8411691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352352">
            <a:off x="11725395" y="4799253"/>
            <a:ext cx="1031805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352352">
            <a:off x="11272795" y="3841703"/>
            <a:ext cx="1031805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094028" y="54759"/>
            <a:ext cx="9691762" cy="7792994"/>
          </a:xfrm>
          <a:custGeom>
            <a:avLst/>
            <a:gdLst/>
            <a:ahLst/>
            <a:cxnLst/>
            <a:rect r="r" b="b" t="t" l="l"/>
            <a:pathLst>
              <a:path h="7792994" w="9691762">
                <a:moveTo>
                  <a:pt x="0" y="0"/>
                </a:moveTo>
                <a:lnTo>
                  <a:pt x="9691762" y="0"/>
                </a:lnTo>
                <a:lnTo>
                  <a:pt x="9691762" y="7792994"/>
                </a:lnTo>
                <a:lnTo>
                  <a:pt x="0" y="77929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1425" y="1333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Core AI Components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921" y="2672723"/>
            <a:ext cx="14068254" cy="559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1560" indent="-525780" lvl="1">
              <a:lnSpc>
                <a:spcPts val="5760"/>
              </a:lnSpc>
              <a:buFont typeface="Arial"/>
              <a:buChar char="•"/>
            </a:pPr>
            <a:r>
              <a:rPr lang="en-US" b="true" sz="3200">
                <a:solidFill>
                  <a:srgbClr val="5A8E9B"/>
                </a:solidFill>
                <a:latin typeface="Arimo Bold"/>
                <a:ea typeface="Arimo Bold"/>
                <a:cs typeface="Arimo Bold"/>
                <a:sym typeface="Arimo Bold"/>
              </a:rPr>
              <a:t>Quantitative Layer: Random Forest + Logistic Regression for numeric scoring.</a:t>
            </a:r>
          </a:p>
          <a:p>
            <a:pPr algn="just" marL="1051560" indent="-525780" lvl="1">
              <a:lnSpc>
                <a:spcPts val="5760"/>
              </a:lnSpc>
              <a:buFont typeface="Arial"/>
              <a:buChar char="•"/>
            </a:pPr>
            <a:r>
              <a:rPr lang="en-US" b="true" sz="3200">
                <a:solidFill>
                  <a:srgbClr val="5A8E9B"/>
                </a:solidFill>
                <a:latin typeface="Arimo Bold"/>
                <a:ea typeface="Arimo Bold"/>
                <a:cs typeface="Arimo Bold"/>
                <a:sym typeface="Arimo Bold"/>
              </a:rPr>
              <a:t>Outputs 3 categories: Good Fit, Potential Fit, Not Fit with confidence scores.</a:t>
            </a:r>
          </a:p>
          <a:p>
            <a:pPr algn="just" marL="1051560" indent="-525780" lvl="1">
              <a:lnSpc>
                <a:spcPts val="5760"/>
              </a:lnSpc>
              <a:buFont typeface="Arial"/>
              <a:buChar char="•"/>
            </a:pPr>
            <a:r>
              <a:rPr lang="en-US" b="true" sz="3200">
                <a:solidFill>
                  <a:srgbClr val="5A8E9B"/>
                </a:solidFill>
                <a:latin typeface="Arimo Bold"/>
                <a:ea typeface="Arimo Bold"/>
                <a:cs typeface="Arimo Bold"/>
                <a:sym typeface="Arimo Bold"/>
              </a:rPr>
              <a:t>Qualitative Layer (in progress): BERT/LLM for contextual and cultural fit analysis.</a:t>
            </a:r>
          </a:p>
          <a:p>
            <a:pPr algn="just" marL="1051560" indent="-525780" lvl="1">
              <a:lnSpc>
                <a:spcPts val="5760"/>
              </a:lnSpc>
              <a:buFont typeface="Arial"/>
              <a:buChar char="•"/>
            </a:pPr>
            <a:r>
              <a:rPr lang="en-US" b="true" sz="3200">
                <a:solidFill>
                  <a:srgbClr val="5A8E9B"/>
                </a:solidFill>
                <a:latin typeface="Arimo Bold"/>
                <a:ea typeface="Arimo Bold"/>
                <a:cs typeface="Arimo Bold"/>
                <a:sym typeface="Arimo Bold"/>
              </a:rPr>
              <a:t>Uses SHAP, LIME for interpretability and explainable decision-making.</a:t>
            </a:r>
          </a:p>
          <a:p>
            <a:pPr algn="just" marL="1051560" indent="-525780" lvl="1">
              <a:lnSpc>
                <a:spcPts val="576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55736" y="149434"/>
            <a:ext cx="1211750" cy="8824484"/>
          </a:xfrm>
          <a:custGeom>
            <a:avLst/>
            <a:gdLst/>
            <a:ahLst/>
            <a:cxnLst/>
            <a:rect r="r" b="b" t="t" l="l"/>
            <a:pathLst>
              <a:path h="8824484" w="1211750">
                <a:moveTo>
                  <a:pt x="0" y="0"/>
                </a:moveTo>
                <a:lnTo>
                  <a:pt x="1211750" y="0"/>
                </a:lnTo>
                <a:lnTo>
                  <a:pt x="1211750" y="8824484"/>
                </a:lnTo>
                <a:lnTo>
                  <a:pt x="0" y="8824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411024">
            <a:off x="12336412" y="5755825"/>
            <a:ext cx="9479575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513294">
            <a:off x="13062155" y="6559475"/>
            <a:ext cx="8411691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865225" y="2175996"/>
            <a:ext cx="13740550" cy="193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Programming Language: Python 3.9+</a:t>
            </a:r>
          </a:p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ML Libraries: BERTopic, scikit-learn, transformers, spaCy</a:t>
            </a:r>
          </a:p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Data Processing: pandas, numpy, NLTK</a:t>
            </a:r>
          </a:p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Document Processing: PyPDF2, python-docx</a:t>
            </a:r>
          </a:p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Visualisation: matplotlib, plotly</a:t>
            </a:r>
          </a:p>
          <a:p>
            <a:pPr algn="l" marL="772160" indent="-386080" lvl="1">
              <a:lnSpc>
                <a:spcPts val="7680"/>
              </a:lnSpc>
              <a:buFont typeface="Arial"/>
              <a:buChar char="•"/>
            </a:pPr>
            <a:r>
              <a:rPr lang="en-US" b="true" sz="3200">
                <a:solidFill>
                  <a:srgbClr val="45818E"/>
                </a:solidFill>
                <a:latin typeface="Arimo Bold"/>
                <a:ea typeface="Arimo Bold"/>
                <a:cs typeface="Arimo Bold"/>
                <a:sym typeface="Arimo Bold"/>
              </a:rPr>
              <a:t>Development Environment: Jupyter Notebook, VS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1425" y="952900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Technology Stack ⚙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2475934">
            <a:off x="-1211329" y="4713275"/>
            <a:ext cx="15692058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1953256">
            <a:off x="-448894" y="4949075"/>
            <a:ext cx="18977387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02994" y="8334556"/>
            <a:ext cx="807110" cy="1765198"/>
          </a:xfrm>
          <a:custGeom>
            <a:avLst/>
            <a:gdLst/>
            <a:ahLst/>
            <a:cxnLst/>
            <a:rect r="r" b="b" t="t" l="l"/>
            <a:pathLst>
              <a:path h="1765198" w="807110">
                <a:moveTo>
                  <a:pt x="0" y="0"/>
                </a:moveTo>
                <a:lnTo>
                  <a:pt x="807110" y="0"/>
                </a:lnTo>
                <a:lnTo>
                  <a:pt x="807110" y="1765198"/>
                </a:lnTo>
                <a:lnTo>
                  <a:pt x="0" y="176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3" y="759104"/>
            <a:ext cx="15225150" cy="99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Success Metrics &amp; Evaluation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0404" y="2035450"/>
            <a:ext cx="15727190" cy="4029280"/>
            <a:chOff x="0" y="0"/>
            <a:chExt cx="20969587" cy="53723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69605" cy="5372354"/>
            </a:xfrm>
            <a:custGeom>
              <a:avLst/>
              <a:gdLst/>
              <a:ahLst/>
              <a:cxnLst/>
              <a:rect r="r" b="b" t="t" l="l"/>
              <a:pathLst>
                <a:path h="5372354" w="20969605">
                  <a:moveTo>
                    <a:pt x="0" y="0"/>
                  </a:moveTo>
                  <a:lnTo>
                    <a:pt x="20969605" y="0"/>
                  </a:lnTo>
                  <a:lnTo>
                    <a:pt x="20969605" y="5372354"/>
                  </a:lnTo>
                  <a:lnTo>
                    <a:pt x="0" y="5372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84440" y="6285196"/>
            <a:ext cx="10119116" cy="306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true">
                <a:solidFill>
                  <a:srgbClr val="0C343D"/>
                </a:solidFill>
                <a:latin typeface="Arimo Bold"/>
                <a:ea typeface="Arimo Bold"/>
                <a:cs typeface="Arimo Bold"/>
                <a:sym typeface="Arimo Bold"/>
              </a:rPr>
              <a:t>Evaluation Framework :</a:t>
            </a:r>
          </a:p>
          <a:p>
            <a:pPr algn="just" marL="675640" indent="-33782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C343D"/>
                </a:solidFill>
                <a:latin typeface="Arimo"/>
                <a:ea typeface="Arimo"/>
                <a:cs typeface="Arimo"/>
                <a:sym typeface="Arimo"/>
              </a:rPr>
              <a:t>Technical: Algorithm performance on test datasets</a:t>
            </a:r>
          </a:p>
          <a:p>
            <a:pPr algn="just" marL="675640" indent="-33782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C343D"/>
                </a:solidFill>
                <a:latin typeface="Arimo"/>
                <a:ea typeface="Arimo"/>
                <a:cs typeface="Arimo"/>
                <a:sym typeface="Arimo"/>
              </a:rPr>
              <a:t>User: HR professional assessment of utility</a:t>
            </a:r>
          </a:p>
          <a:p>
            <a:pPr algn="just" marL="675640" indent="-33782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C343D"/>
                </a:solidFill>
                <a:latin typeface="Arimo"/>
                <a:ea typeface="Arimo"/>
                <a:cs typeface="Arimo"/>
                <a:sym typeface="Arimo"/>
              </a:rPr>
              <a:t>Comparative: Performance vs traditional methods</a:t>
            </a:r>
          </a:p>
          <a:p>
            <a:pPr algn="just" marL="675640" indent="-33782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C343D"/>
                </a:solidFill>
                <a:latin typeface="Arimo"/>
                <a:ea typeface="Arimo"/>
                <a:cs typeface="Arimo"/>
                <a:sym typeface="Arimo"/>
              </a:rPr>
              <a:t>Bias: Fairness assessment across demographics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852648">
            <a:off x="-1682049" y="4860875"/>
            <a:ext cx="20020699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 rot="1852648">
            <a:off x="-2065799" y="4637775"/>
            <a:ext cx="20020699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600388">
            <a:off x="-1702701" y="7276425"/>
            <a:ext cx="19780803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499269">
            <a:off x="-2022990" y="7348475"/>
            <a:ext cx="19670180" cy="0"/>
          </a:xfrm>
          <a:prstGeom prst="line">
            <a:avLst/>
          </a:prstGeom>
          <a:ln cap="rnd" w="19050">
            <a:solidFill>
              <a:srgbClr val="45818E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-2406700" y="-87606"/>
            <a:ext cx="15213598" cy="1964004"/>
            <a:chOff x="0" y="0"/>
            <a:chExt cx="20284797" cy="2618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84797" cy="2618672"/>
            </a:xfrm>
            <a:custGeom>
              <a:avLst/>
              <a:gdLst/>
              <a:ahLst/>
              <a:cxnLst/>
              <a:rect r="r" b="b" t="t" l="l"/>
              <a:pathLst>
                <a:path h="2618672" w="20284797">
                  <a:moveTo>
                    <a:pt x="0" y="0"/>
                  </a:moveTo>
                  <a:lnTo>
                    <a:pt x="20284797" y="0"/>
                  </a:lnTo>
                  <a:lnTo>
                    <a:pt x="20284797" y="2618672"/>
                  </a:lnTo>
                  <a:lnTo>
                    <a:pt x="0" y="2618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71450"/>
              <a:ext cx="20284797" cy="2790122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r">
                <a:lnSpc>
                  <a:spcPts val="11040"/>
                </a:lnSpc>
              </a:pPr>
              <a:r>
                <a:rPr lang="en-US" b="true" sz="8000">
                  <a:solidFill>
                    <a:srgbClr val="0C343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Methodology &amp; Tools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54598" y="1539070"/>
            <a:ext cx="6677278" cy="6565980"/>
          </a:xfrm>
          <a:custGeom>
            <a:avLst/>
            <a:gdLst/>
            <a:ahLst/>
            <a:cxnLst/>
            <a:rect r="r" b="b" t="t" l="l"/>
            <a:pathLst>
              <a:path h="6565980" w="6677278">
                <a:moveTo>
                  <a:pt x="0" y="0"/>
                </a:moveTo>
                <a:lnTo>
                  <a:pt x="6677278" y="0"/>
                </a:lnTo>
                <a:lnTo>
                  <a:pt x="6677278" y="6565980"/>
                </a:lnTo>
                <a:lnTo>
                  <a:pt x="0" y="656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4640" y="1884120"/>
            <a:ext cx="9492194" cy="664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Follows NASA Systems Engineering Lifecycle and Agile methodology.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Tools used: Jira (planning), GitHub (version control), Teams (collaboration).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Includes unit, integration, and user acceptance testing.</a:t>
            </a:r>
          </a:p>
          <a:p>
            <a:pPr algn="l" marL="772160" indent="-386080" lvl="1">
              <a:lnSpc>
                <a:spcPts val="5760"/>
              </a:lnSpc>
              <a:buFont typeface="Arial"/>
              <a:buChar char="•"/>
            </a:pPr>
            <a:r>
              <a:rPr lang="en-US" sz="3200">
                <a:solidFill>
                  <a:srgbClr val="34616B"/>
                </a:solidFill>
                <a:latin typeface="Arimo"/>
                <a:ea typeface="Arimo"/>
                <a:cs typeface="Arimo"/>
                <a:sym typeface="Arimo"/>
              </a:rPr>
              <a:t>We plan for regular stakeholder feedback and iterative sprint cycles ensure quality.</a:t>
            </a:r>
          </a:p>
          <a:p>
            <a:pPr algn="l" marL="772160" indent="-386080" lvl="1">
              <a:lnSpc>
                <a:spcPts val="384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DAGq58VCTSU</dc:identifier>
  <dcterms:modified xsi:type="dcterms:W3CDTF">2011-08-01T06:04:30Z</dcterms:modified>
  <cp:revision>1</cp:revision>
  <dc:title>ICT304_ASSIGNMENT1_PRESENTATION.pptx</dc:title>
</cp:coreProperties>
</file>